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0" r:id="rId3"/>
    <p:sldId id="257" r:id="rId4"/>
    <p:sldId id="258" r:id="rId5"/>
    <p:sldId id="262" r:id="rId6"/>
    <p:sldId id="259" r:id="rId7"/>
    <p:sldId id="261" r:id="rId8"/>
    <p:sldId id="263" r:id="rId9"/>
    <p:sldId id="264" r:id="rId10"/>
    <p:sldId id="265" r:id="rId11"/>
    <p:sldId id="266" r:id="rId12"/>
    <p:sldId id="267" r:id="rId13"/>
    <p:sldId id="268" r:id="rId14"/>
    <p:sldId id="269" r:id="rId15"/>
    <p:sldId id="270" r:id="rId16"/>
    <p:sldId id="271" r:id="rId17"/>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smtClean="0"/>
              <a:t>Klik om de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43837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6E7ED8-03FA-497A-A678-EE75BFE64D53}" type="datetimeFigureOut">
              <a:rPr lang="nl-NL" smtClean="0"/>
              <a:t>22-10-2019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2966150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smtClean="0"/>
              <a:t>Klik om de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857119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smtClean="0"/>
              <a:t>Klik om de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smtClean="0"/>
              <a:t>Klik om de modelstijlen te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05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117773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655533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655974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707592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35783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116903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8316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86E7ED8-03FA-497A-A678-EE75BFE64D53}" type="datetimeFigureOut">
              <a:rPr lang="nl-NL" smtClean="0"/>
              <a:t>22-10-2019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2176542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86E7ED8-03FA-497A-A678-EE75BFE64D53}" type="datetimeFigureOut">
              <a:rPr lang="nl-NL" smtClean="0"/>
              <a:t>22-10-2019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3435056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7" name="Date Placeholder 2"/>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98572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183523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7" name="Date Placeholder 4"/>
          <p:cNvSpPr>
            <a:spLocks noGrp="1"/>
          </p:cNvSpPr>
          <p:nvPr>
            <p:ph type="dt" sz="half" idx="10"/>
          </p:nvPr>
        </p:nvSpPr>
        <p:spPr/>
        <p:txBody>
          <a:bodyPr/>
          <a:lstStyle/>
          <a:p>
            <a:fld id="{486E7ED8-03FA-497A-A678-EE75BFE64D53}" type="datetimeFigureOut">
              <a:rPr lang="nl-NL" smtClean="0"/>
              <a:t>22-10-2019</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161796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6E7ED8-03FA-497A-A678-EE75BFE64D53}" type="datetimeFigureOut">
              <a:rPr lang="nl-NL" smtClean="0"/>
              <a:t>22-10-2019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312DEB3-EF2B-44F5-9B82-CCA5B3B0D55D}" type="slidenum">
              <a:rPr lang="nl-NL" smtClean="0"/>
              <a:t>‹nr.›</a:t>
            </a:fld>
            <a:endParaRPr lang="nl-NL"/>
          </a:p>
        </p:txBody>
      </p:sp>
    </p:spTree>
    <p:extLst>
      <p:ext uri="{BB962C8B-B14F-4D97-AF65-F5344CB8AC3E}">
        <p14:creationId xmlns:p14="http://schemas.microsoft.com/office/powerpoint/2010/main" val="189478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50000"/>
            <a:lumOff val="50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smtClean="0"/>
              <a:t>Klik om de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6E7ED8-03FA-497A-A678-EE75BFE64D53}" type="datetimeFigureOut">
              <a:rPr lang="nl-NL" smtClean="0"/>
              <a:t>22-10-2019</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312DEB3-EF2B-44F5-9B82-CCA5B3B0D55D}" type="slidenum">
              <a:rPr lang="nl-NL" smtClean="0"/>
              <a:t>‹nr.›</a:t>
            </a:fld>
            <a:endParaRPr lang="nl-NL"/>
          </a:p>
        </p:txBody>
      </p:sp>
    </p:spTree>
    <p:extLst>
      <p:ext uri="{BB962C8B-B14F-4D97-AF65-F5344CB8AC3E}">
        <p14:creationId xmlns:p14="http://schemas.microsoft.com/office/powerpoint/2010/main" val="2076626196"/>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Wet Arbeidsmarkt in Balans</a:t>
            </a:r>
            <a:endParaRPr lang="nl-NL" dirty="0"/>
          </a:p>
        </p:txBody>
      </p:sp>
      <p:sp>
        <p:nvSpPr>
          <p:cNvPr id="3" name="Ondertitel 2"/>
          <p:cNvSpPr>
            <a:spLocks noGrp="1"/>
          </p:cNvSpPr>
          <p:nvPr>
            <p:ph type="subTitle" idx="1"/>
          </p:nvPr>
        </p:nvSpPr>
        <p:spPr/>
        <p:txBody>
          <a:bodyPr/>
          <a:lstStyle/>
          <a:p>
            <a:r>
              <a:rPr lang="nl-NL" dirty="0" smtClean="0"/>
              <a:t>Goes 23 oktober 2019</a:t>
            </a:r>
            <a:endParaRPr lang="nl-NL" dirty="0"/>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4364" y="3722254"/>
            <a:ext cx="2235200" cy="2895600"/>
          </a:xfrm>
          <a:prstGeom prst="rect">
            <a:avLst/>
          </a:prstGeom>
        </p:spPr>
      </p:pic>
    </p:spTree>
    <p:extLst>
      <p:ext uri="{BB962C8B-B14F-4D97-AF65-F5344CB8AC3E}">
        <p14:creationId xmlns:p14="http://schemas.microsoft.com/office/powerpoint/2010/main" val="550013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930724"/>
          </a:xfrm>
        </p:spPr>
        <p:txBody>
          <a:bodyPr>
            <a:normAutofit fontScale="90000"/>
          </a:bodyPr>
          <a:lstStyle/>
          <a:p>
            <a:r>
              <a:rPr lang="nl-NL" dirty="0" smtClean="0"/>
              <a:t/>
            </a:r>
            <a:br>
              <a:rPr lang="nl-NL" dirty="0" smtClean="0"/>
            </a:br>
            <a:r>
              <a:rPr lang="nl-NL" dirty="0" smtClean="0"/>
              <a:t>4. Ontslagrecht (2)</a:t>
            </a:r>
            <a:endParaRPr lang="nl-NL" dirty="0"/>
          </a:p>
        </p:txBody>
      </p:sp>
      <p:sp>
        <p:nvSpPr>
          <p:cNvPr id="3" name="Ondertitel 2"/>
          <p:cNvSpPr>
            <a:spLocks noGrp="1"/>
          </p:cNvSpPr>
          <p:nvPr>
            <p:ph type="subTitle" idx="1"/>
          </p:nvPr>
        </p:nvSpPr>
        <p:spPr>
          <a:xfrm>
            <a:off x="942753" y="3331535"/>
            <a:ext cx="9037860" cy="2307265"/>
          </a:xfrm>
        </p:spPr>
        <p:txBody>
          <a:bodyPr>
            <a:normAutofit/>
          </a:bodyPr>
          <a:lstStyle/>
          <a:p>
            <a:pPr marL="514350" indent="-514350" algn="l">
              <a:buAutoNum type="romanLcPeriod"/>
            </a:pPr>
            <a:r>
              <a:rPr lang="nl-NL" dirty="0" smtClean="0"/>
              <a:t>Een combinatie van omstandigheden genoemd in twee of meer van de gronden, bedoeld in de onderdelen c tot en met h, die zodanig is dat van de werkgever in redelijkheid niet kan worden gevergd de arbeidsovereenkomst te laten voortduren</a:t>
            </a:r>
          </a:p>
          <a:p>
            <a:pPr algn="l"/>
            <a:endParaRPr lang="nl-NL" dirty="0"/>
          </a:p>
        </p:txBody>
      </p:sp>
    </p:spTree>
    <p:extLst>
      <p:ext uri="{BB962C8B-B14F-4D97-AF65-F5344CB8AC3E}">
        <p14:creationId xmlns:p14="http://schemas.microsoft.com/office/powerpoint/2010/main" val="4223870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4. Ontslagrecht (3)</a:t>
            </a:r>
            <a:endParaRPr lang="nl-NL" dirty="0"/>
          </a:p>
        </p:txBody>
      </p:sp>
      <p:sp>
        <p:nvSpPr>
          <p:cNvPr id="3" name="Tijdelijke aanduiding voor inhoud 2"/>
          <p:cNvSpPr>
            <a:spLocks noGrp="1"/>
          </p:cNvSpPr>
          <p:nvPr>
            <p:ph idx="1"/>
          </p:nvPr>
        </p:nvSpPr>
        <p:spPr/>
        <p:txBody>
          <a:bodyPr/>
          <a:lstStyle/>
          <a:p>
            <a:r>
              <a:rPr lang="nl-NL" dirty="0" smtClean="0">
                <a:solidFill>
                  <a:schemeClr val="bg2">
                    <a:lumMod val="40000"/>
                    <a:lumOff val="60000"/>
                  </a:schemeClr>
                </a:solidFill>
              </a:rPr>
              <a:t>Bij nieuwe ontslaggrond blijft de verplichting rusten op de werkgever om een redelijke grond te hebben voor ontslag en voldoende aantoonbare inspanning om te komen tot herplaatsing, zo nodig door middel van scholing</a:t>
            </a:r>
          </a:p>
          <a:p>
            <a:endParaRPr lang="nl-NL" dirty="0">
              <a:solidFill>
                <a:schemeClr val="bg2">
                  <a:lumMod val="40000"/>
                  <a:lumOff val="60000"/>
                </a:schemeClr>
              </a:solidFill>
            </a:endParaRPr>
          </a:p>
          <a:p>
            <a:r>
              <a:rPr lang="nl-NL" dirty="0" smtClean="0">
                <a:solidFill>
                  <a:schemeClr val="bg2">
                    <a:lumMod val="40000"/>
                    <a:lumOff val="60000"/>
                  </a:schemeClr>
                </a:solidFill>
              </a:rPr>
              <a:t>Indien verzoek wordt toegewezen kan de Kantonrechter extra vergoeding toekennen van ten hoogste de helft van de transitievergoeding. De Kantonrechter moet dit motiveren waarom de extra vergoeding wordt toegekend</a:t>
            </a:r>
            <a:endParaRPr lang="nl-NL" dirty="0">
              <a:solidFill>
                <a:schemeClr val="bg2">
                  <a:lumMod val="40000"/>
                  <a:lumOff val="60000"/>
                </a:schemeClr>
              </a:solidFill>
            </a:endParaRPr>
          </a:p>
        </p:txBody>
      </p:sp>
    </p:spTree>
    <p:extLst>
      <p:ext uri="{BB962C8B-B14F-4D97-AF65-F5344CB8AC3E}">
        <p14:creationId xmlns:p14="http://schemas.microsoft.com/office/powerpoint/2010/main" val="4253486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1316037"/>
          </a:xfrm>
        </p:spPr>
        <p:txBody>
          <a:bodyPr>
            <a:normAutofit fontScale="90000"/>
          </a:bodyPr>
          <a:lstStyle/>
          <a:p>
            <a:r>
              <a:rPr lang="nl-NL" dirty="0" smtClean="0"/>
              <a:t/>
            </a:r>
            <a:br>
              <a:rPr lang="nl-NL" dirty="0" smtClean="0"/>
            </a:br>
            <a:r>
              <a:rPr lang="nl-NL" dirty="0"/>
              <a:t/>
            </a:r>
            <a:br>
              <a:rPr lang="nl-NL" dirty="0"/>
            </a:br>
            <a:r>
              <a:rPr lang="nl-NL" dirty="0" smtClean="0"/>
              <a:t/>
            </a:r>
            <a:br>
              <a:rPr lang="nl-NL" dirty="0" smtClean="0"/>
            </a:br>
            <a:r>
              <a:rPr lang="nl-NL" dirty="0" smtClean="0"/>
              <a:t>5. Transitievergoeding (1)</a:t>
            </a:r>
            <a:endParaRPr lang="nl-NL" dirty="0"/>
          </a:p>
        </p:txBody>
      </p:sp>
      <p:sp>
        <p:nvSpPr>
          <p:cNvPr id="3" name="Ondertitel 2"/>
          <p:cNvSpPr>
            <a:spLocks noGrp="1"/>
          </p:cNvSpPr>
          <p:nvPr>
            <p:ph type="subTitle" idx="1"/>
          </p:nvPr>
        </p:nvSpPr>
        <p:spPr>
          <a:xfrm>
            <a:off x="1449238" y="2780145"/>
            <a:ext cx="9218762" cy="3066473"/>
          </a:xfrm>
        </p:spPr>
        <p:txBody>
          <a:bodyPr>
            <a:normAutofit/>
          </a:bodyPr>
          <a:lstStyle/>
          <a:p>
            <a:pPr algn="l"/>
            <a:r>
              <a:rPr lang="nl-NL" dirty="0" smtClean="0"/>
              <a:t>Huidige regeling:</a:t>
            </a:r>
          </a:p>
          <a:p>
            <a:pPr marL="342900" indent="-342900" algn="l">
              <a:buFont typeface="Arial" panose="020B0604020202020204" pitchFamily="34" charset="0"/>
              <a:buChar char="•"/>
            </a:pPr>
            <a:r>
              <a:rPr lang="nl-NL" dirty="0" smtClean="0"/>
              <a:t>Aanspraak op TV na 24 maanden dienstverband</a:t>
            </a:r>
          </a:p>
          <a:p>
            <a:pPr marL="342900" indent="-342900" algn="l">
              <a:buFont typeface="Arial" panose="020B0604020202020204" pitchFamily="34" charset="0"/>
              <a:buChar char="•"/>
            </a:pPr>
            <a:r>
              <a:rPr lang="nl-NL" dirty="0"/>
              <a:t>V</a:t>
            </a:r>
            <a:r>
              <a:rPr lang="nl-NL" dirty="0" smtClean="0"/>
              <a:t>oor elke periode van zes maanden dienstverband gedurende eerste 10 jaar: 1/6 van het gemiddeld maandloon</a:t>
            </a:r>
          </a:p>
          <a:p>
            <a:pPr marL="342900" indent="-342900" algn="l">
              <a:buFont typeface="Arial" panose="020B0604020202020204" pitchFamily="34" charset="0"/>
              <a:buChar char="•"/>
            </a:pPr>
            <a:r>
              <a:rPr lang="nl-NL" dirty="0" smtClean="0"/>
              <a:t>Voor elke zes maanden daarop volgend: ¼ van het maandloon</a:t>
            </a:r>
          </a:p>
          <a:p>
            <a:pPr marL="342900" indent="-342900" algn="l">
              <a:buFont typeface="Arial" panose="020B0604020202020204" pitchFamily="34" charset="0"/>
              <a:buChar char="•"/>
            </a:pPr>
            <a:r>
              <a:rPr lang="nl-NL" dirty="0" smtClean="0"/>
              <a:t>Oudere werknemers &gt; 10 jaar in dienst: voor elke periode na hun 50</a:t>
            </a:r>
            <a:r>
              <a:rPr lang="nl-NL" baseline="30000" dirty="0" smtClean="0"/>
              <a:t>ste</a:t>
            </a:r>
            <a:r>
              <a:rPr lang="nl-NL" dirty="0" smtClean="0"/>
              <a:t>: ½ van het maandloon</a:t>
            </a:r>
            <a:endParaRPr lang="nl-NL" dirty="0"/>
          </a:p>
        </p:txBody>
      </p:sp>
    </p:spTree>
    <p:extLst>
      <p:ext uri="{BB962C8B-B14F-4D97-AF65-F5344CB8AC3E}">
        <p14:creationId xmlns:p14="http://schemas.microsoft.com/office/powerpoint/2010/main" val="1333301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1362219"/>
          </a:xfrm>
        </p:spPr>
        <p:txBody>
          <a:bodyPr>
            <a:normAutofit fontScale="90000"/>
          </a:bodyPr>
          <a:lstStyle/>
          <a:p>
            <a:r>
              <a:rPr lang="nl-NL" dirty="0" smtClean="0"/>
              <a:t>5. Transitievergoeding (2)</a:t>
            </a:r>
            <a:endParaRPr lang="nl-NL" dirty="0"/>
          </a:p>
        </p:txBody>
      </p:sp>
      <p:sp>
        <p:nvSpPr>
          <p:cNvPr id="3" name="Ondertitel 2"/>
          <p:cNvSpPr>
            <a:spLocks noGrp="1"/>
          </p:cNvSpPr>
          <p:nvPr>
            <p:ph type="subTitle" idx="1"/>
          </p:nvPr>
        </p:nvSpPr>
        <p:spPr>
          <a:xfrm>
            <a:off x="1524000" y="2789381"/>
            <a:ext cx="9144000" cy="3241963"/>
          </a:xfrm>
        </p:spPr>
        <p:txBody>
          <a:bodyPr/>
          <a:lstStyle/>
          <a:p>
            <a:pPr algn="l"/>
            <a:r>
              <a:rPr lang="nl-NL" dirty="0" smtClean="0"/>
              <a:t>Nieuwe regeling:</a:t>
            </a:r>
          </a:p>
          <a:p>
            <a:pPr algn="l"/>
            <a:endParaRPr lang="nl-NL" dirty="0" smtClean="0"/>
          </a:p>
          <a:p>
            <a:pPr marL="342900" indent="-342900" algn="l">
              <a:buFont typeface="Arial" panose="020B0604020202020204" pitchFamily="34" charset="0"/>
              <a:buChar char="•"/>
            </a:pPr>
            <a:r>
              <a:rPr lang="nl-NL" dirty="0" smtClean="0"/>
              <a:t>Vanaf eerste dag van het dienstverband aanspraak op TV</a:t>
            </a:r>
          </a:p>
          <a:p>
            <a:pPr marL="342900" indent="-342900" algn="l">
              <a:buFont typeface="Arial" panose="020B0604020202020204" pitchFamily="34" charset="0"/>
              <a:buChar char="•"/>
            </a:pPr>
            <a:r>
              <a:rPr lang="nl-NL" dirty="0" smtClean="0"/>
              <a:t>Berekening van de TV per dag en niet meer per 6 maanden</a:t>
            </a:r>
          </a:p>
          <a:p>
            <a:pPr marL="342900" indent="-342900" algn="l">
              <a:buFont typeface="Arial" panose="020B0604020202020204" pitchFamily="34" charset="0"/>
              <a:buChar char="•"/>
            </a:pPr>
            <a:r>
              <a:rPr lang="nl-NL" dirty="0" smtClean="0"/>
              <a:t>Voor elk jaar dat de AO heeft geduurd: 1/3 van het maandloon</a:t>
            </a:r>
            <a:endParaRPr lang="nl-NL" dirty="0"/>
          </a:p>
        </p:txBody>
      </p:sp>
    </p:spTree>
    <p:extLst>
      <p:ext uri="{BB962C8B-B14F-4D97-AF65-F5344CB8AC3E}">
        <p14:creationId xmlns:p14="http://schemas.microsoft.com/office/powerpoint/2010/main" val="2478539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2211965"/>
          </a:xfrm>
        </p:spPr>
        <p:txBody>
          <a:bodyPr>
            <a:normAutofit fontScale="90000"/>
          </a:bodyPr>
          <a:lstStyle/>
          <a:p>
            <a:r>
              <a:rPr lang="nl-NL" dirty="0" smtClean="0"/>
              <a:t/>
            </a:r>
            <a:br>
              <a:rPr lang="nl-NL" dirty="0" smtClean="0"/>
            </a:br>
            <a:r>
              <a:rPr lang="nl-NL" dirty="0"/>
              <a:t/>
            </a:r>
            <a:br>
              <a:rPr lang="nl-NL" dirty="0"/>
            </a:br>
            <a:r>
              <a:rPr lang="nl-NL" dirty="0" smtClean="0"/>
              <a:t>6. Wet Compensatie Transitievergoeding (1)</a:t>
            </a:r>
            <a:endParaRPr lang="nl-NL" dirty="0"/>
          </a:p>
        </p:txBody>
      </p:sp>
      <p:sp>
        <p:nvSpPr>
          <p:cNvPr id="3" name="Ondertitel 2"/>
          <p:cNvSpPr>
            <a:spLocks noGrp="1"/>
          </p:cNvSpPr>
          <p:nvPr>
            <p:ph type="subTitle" idx="1"/>
          </p:nvPr>
        </p:nvSpPr>
        <p:spPr>
          <a:xfrm>
            <a:off x="1524000" y="2974108"/>
            <a:ext cx="9144000" cy="3029527"/>
          </a:xfrm>
        </p:spPr>
        <p:txBody>
          <a:bodyPr/>
          <a:lstStyle/>
          <a:p>
            <a:pPr marL="342900" indent="-342900" algn="l">
              <a:buFont typeface="Arial" panose="020B0604020202020204" pitchFamily="34" charset="0"/>
              <a:buChar char="•"/>
            </a:pPr>
            <a:endParaRPr lang="nl-NL" dirty="0" smtClean="0"/>
          </a:p>
          <a:p>
            <a:pPr algn="l"/>
            <a:endParaRPr lang="nl-NL" dirty="0" smtClean="0"/>
          </a:p>
          <a:p>
            <a:pPr marL="342900" indent="-342900" algn="l">
              <a:buFont typeface="Arial" panose="020B0604020202020204" pitchFamily="34" charset="0"/>
              <a:buChar char="•"/>
            </a:pPr>
            <a:r>
              <a:rPr lang="nl-NL" dirty="0" smtClean="0"/>
              <a:t>Ingangsdatum 1 april 2020</a:t>
            </a:r>
          </a:p>
          <a:p>
            <a:pPr marL="342900" indent="-342900" algn="l">
              <a:buFont typeface="Arial" panose="020B0604020202020204" pitchFamily="34" charset="0"/>
              <a:buChar char="•"/>
            </a:pPr>
            <a:r>
              <a:rPr lang="nl-NL" dirty="0" smtClean="0"/>
              <a:t>Verzoek indienen bij UWV</a:t>
            </a:r>
          </a:p>
          <a:p>
            <a:pPr marL="342900" indent="-342900" algn="l">
              <a:buFont typeface="Arial" panose="020B0604020202020204" pitchFamily="34" charset="0"/>
              <a:buChar char="•"/>
            </a:pPr>
            <a:r>
              <a:rPr lang="nl-NL" dirty="0" smtClean="0"/>
              <a:t>Voor betaalde TV die betaald zijn op of na 1 juli 2015</a:t>
            </a:r>
          </a:p>
          <a:p>
            <a:pPr marL="342900" indent="-342900" algn="l">
              <a:buFont typeface="Arial" panose="020B0604020202020204" pitchFamily="34" charset="0"/>
              <a:buChar char="•"/>
            </a:pPr>
            <a:r>
              <a:rPr lang="nl-NL" dirty="0" smtClean="0"/>
              <a:t>Einde twee jaar periode na 1 juli 2015</a:t>
            </a:r>
          </a:p>
          <a:p>
            <a:pPr marL="342900" indent="-342900" algn="l">
              <a:buFont typeface="Arial" panose="020B0604020202020204" pitchFamily="34" charset="0"/>
              <a:buChar char="•"/>
            </a:pPr>
            <a:endParaRPr lang="nl-NL" dirty="0"/>
          </a:p>
        </p:txBody>
      </p:sp>
    </p:spTree>
    <p:extLst>
      <p:ext uri="{BB962C8B-B14F-4D97-AF65-F5344CB8AC3E}">
        <p14:creationId xmlns:p14="http://schemas.microsoft.com/office/powerpoint/2010/main" val="3908962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89321" y="271759"/>
            <a:ext cx="8952613" cy="2138932"/>
          </a:xfrm>
        </p:spPr>
        <p:txBody>
          <a:bodyPr>
            <a:normAutofit fontScale="90000"/>
          </a:bodyPr>
          <a:lstStyle/>
          <a:p>
            <a:r>
              <a:rPr lang="nl-NL" dirty="0" smtClean="0"/>
              <a:t>6. Wet Compensatie TV (2)</a:t>
            </a:r>
            <a:endParaRPr lang="nl-NL" dirty="0"/>
          </a:p>
        </p:txBody>
      </p:sp>
      <p:sp>
        <p:nvSpPr>
          <p:cNvPr id="3" name="Ondertitel 2"/>
          <p:cNvSpPr>
            <a:spLocks noGrp="1"/>
          </p:cNvSpPr>
          <p:nvPr>
            <p:ph type="subTitle" idx="1"/>
          </p:nvPr>
        </p:nvSpPr>
        <p:spPr>
          <a:xfrm>
            <a:off x="1311349" y="2410691"/>
            <a:ext cx="9356651" cy="3953163"/>
          </a:xfrm>
        </p:spPr>
        <p:txBody>
          <a:bodyPr/>
          <a:lstStyle/>
          <a:p>
            <a:pPr algn="l"/>
            <a:endParaRPr lang="nl-NL" dirty="0" smtClean="0"/>
          </a:p>
          <a:p>
            <a:pPr algn="l"/>
            <a:r>
              <a:rPr lang="nl-NL" dirty="0" smtClean="0"/>
              <a:t>Slapende dienstverbanden:</a:t>
            </a:r>
          </a:p>
          <a:p>
            <a:pPr algn="l"/>
            <a:r>
              <a:rPr lang="nl-NL" dirty="0" smtClean="0"/>
              <a:t>Duur slapend dienstverband telt mee voor de berekening van de transitievergoeding maar wordt niet gecompenseerd</a:t>
            </a:r>
          </a:p>
          <a:p>
            <a:pPr algn="l"/>
            <a:endParaRPr lang="nl-NL" dirty="0"/>
          </a:p>
          <a:p>
            <a:pPr algn="l"/>
            <a:r>
              <a:rPr lang="nl-NL" dirty="0" smtClean="0"/>
              <a:t>Is slapend houden van dienstverband in strijd met goed werkgeverschap ?</a:t>
            </a:r>
          </a:p>
          <a:p>
            <a:pPr algn="l"/>
            <a:r>
              <a:rPr lang="nl-NL" dirty="0" smtClean="0"/>
              <a:t>ECLI:NL:PHR:2019:899</a:t>
            </a:r>
            <a:endParaRPr lang="nl-NL" dirty="0"/>
          </a:p>
          <a:p>
            <a:pPr algn="l"/>
            <a:endParaRPr lang="nl-NL" dirty="0"/>
          </a:p>
        </p:txBody>
      </p:sp>
    </p:spTree>
    <p:extLst>
      <p:ext uri="{BB962C8B-B14F-4D97-AF65-F5344CB8AC3E}">
        <p14:creationId xmlns:p14="http://schemas.microsoft.com/office/powerpoint/2010/main" val="4280909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6046" y="407655"/>
            <a:ext cx="10467753" cy="4235229"/>
          </a:xfrm>
        </p:spPr>
        <p:txBody>
          <a:bodyPr>
            <a:normAutofit/>
          </a:bodyPr>
          <a:lstStyle/>
          <a:p>
            <a:r>
              <a:rPr lang="nl-NL" dirty="0" smtClean="0"/>
              <a:t>Afronding/Conclusie</a:t>
            </a:r>
            <a:br>
              <a:rPr lang="nl-NL" dirty="0" smtClean="0"/>
            </a:br>
            <a:r>
              <a:rPr lang="nl-NL" dirty="0"/>
              <a:t/>
            </a:r>
            <a:br>
              <a:rPr lang="nl-NL" dirty="0"/>
            </a:br>
            <a:r>
              <a:rPr lang="nl-NL" dirty="0" smtClean="0"/>
              <a:t>Zijn er nog vragen ?</a:t>
            </a:r>
            <a:endParaRPr lang="nl-NL" dirty="0"/>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7746" y="2955636"/>
            <a:ext cx="2235200" cy="2895600"/>
          </a:xfrm>
          <a:prstGeom prst="rect">
            <a:avLst/>
          </a:prstGeom>
        </p:spPr>
      </p:pic>
    </p:spTree>
    <p:extLst>
      <p:ext uri="{BB962C8B-B14F-4D97-AF65-F5344CB8AC3E}">
        <p14:creationId xmlns:p14="http://schemas.microsoft.com/office/powerpoint/2010/main" val="856464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49238" y="1122363"/>
            <a:ext cx="9218762" cy="1224022"/>
          </a:xfrm>
        </p:spPr>
        <p:txBody>
          <a:bodyPr/>
          <a:lstStyle/>
          <a:p>
            <a:r>
              <a:rPr lang="nl-NL" dirty="0" smtClean="0"/>
              <a:t>Doel WAB</a:t>
            </a:r>
            <a:endParaRPr lang="nl-NL" dirty="0"/>
          </a:p>
        </p:txBody>
      </p:sp>
      <p:sp>
        <p:nvSpPr>
          <p:cNvPr id="3" name="Ondertitel 2"/>
          <p:cNvSpPr>
            <a:spLocks noGrp="1"/>
          </p:cNvSpPr>
          <p:nvPr>
            <p:ph type="subTitle" idx="1"/>
          </p:nvPr>
        </p:nvSpPr>
        <p:spPr>
          <a:xfrm>
            <a:off x="1449238" y="2846717"/>
            <a:ext cx="9218762" cy="2411083"/>
          </a:xfrm>
        </p:spPr>
        <p:txBody>
          <a:bodyPr/>
          <a:lstStyle/>
          <a:p>
            <a:r>
              <a:rPr lang="nl-NL" dirty="0" smtClean="0"/>
              <a:t>Groot onderhoud aan regels uit de Wet Werk en Zekerheid uit 2015</a:t>
            </a:r>
          </a:p>
          <a:p>
            <a:endParaRPr lang="nl-NL" dirty="0"/>
          </a:p>
          <a:p>
            <a:r>
              <a:rPr lang="nl-NL" dirty="0" smtClean="0"/>
              <a:t>Verbeteren van balans tussen vast en </a:t>
            </a:r>
            <a:r>
              <a:rPr lang="nl-NL" dirty="0" err="1" smtClean="0"/>
              <a:t>flex</a:t>
            </a:r>
            <a:r>
              <a:rPr lang="nl-NL" dirty="0" smtClean="0"/>
              <a:t> : </a:t>
            </a:r>
          </a:p>
          <a:p>
            <a:r>
              <a:rPr lang="nl-NL" dirty="0" smtClean="0"/>
              <a:t>Vast minder vast en </a:t>
            </a:r>
            <a:r>
              <a:rPr lang="nl-NL" dirty="0" err="1" smtClean="0"/>
              <a:t>flex</a:t>
            </a:r>
            <a:r>
              <a:rPr lang="nl-NL" dirty="0" smtClean="0"/>
              <a:t> minder </a:t>
            </a:r>
            <a:r>
              <a:rPr lang="nl-NL" dirty="0" err="1" smtClean="0"/>
              <a:t>flex</a:t>
            </a:r>
            <a:endParaRPr lang="nl-NL" dirty="0"/>
          </a:p>
        </p:txBody>
      </p:sp>
    </p:spTree>
    <p:extLst>
      <p:ext uri="{BB962C8B-B14F-4D97-AF65-F5344CB8AC3E}">
        <p14:creationId xmlns:p14="http://schemas.microsoft.com/office/powerpoint/2010/main" val="839780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284898" cy="1085999"/>
          </a:xfrm>
        </p:spPr>
        <p:txBody>
          <a:bodyPr/>
          <a:lstStyle/>
          <a:p>
            <a:r>
              <a:rPr lang="nl-NL" dirty="0" smtClean="0"/>
              <a:t>Onderwerpen</a:t>
            </a:r>
            <a:endParaRPr lang="nl-NL" dirty="0"/>
          </a:p>
        </p:txBody>
      </p:sp>
      <p:sp>
        <p:nvSpPr>
          <p:cNvPr id="3" name="Ondertitel 2"/>
          <p:cNvSpPr>
            <a:spLocks noGrp="1"/>
          </p:cNvSpPr>
          <p:nvPr>
            <p:ph type="subTitle" idx="1"/>
          </p:nvPr>
        </p:nvSpPr>
        <p:spPr>
          <a:xfrm>
            <a:off x="1524000" y="2458528"/>
            <a:ext cx="9144000" cy="2799272"/>
          </a:xfrm>
        </p:spPr>
        <p:txBody>
          <a:bodyPr>
            <a:normAutofit fontScale="92500" lnSpcReduction="10000"/>
          </a:bodyPr>
          <a:lstStyle/>
          <a:p>
            <a:pPr marL="342900" indent="-342900" algn="l">
              <a:buFont typeface="Arial" panose="020B0604020202020204" pitchFamily="34" charset="0"/>
              <a:buChar char="•"/>
            </a:pPr>
            <a:endParaRPr lang="nl-NL" dirty="0" smtClean="0"/>
          </a:p>
          <a:p>
            <a:pPr marL="342900" indent="-342900" algn="l">
              <a:buFont typeface="Arial" panose="020B0604020202020204" pitchFamily="34" charset="0"/>
              <a:buChar char="•"/>
            </a:pPr>
            <a:r>
              <a:rPr lang="nl-NL" dirty="0" smtClean="0"/>
              <a:t>Ketenregeling</a:t>
            </a:r>
          </a:p>
          <a:p>
            <a:pPr marL="342900" indent="-342900" algn="l">
              <a:buFont typeface="Arial" panose="020B0604020202020204" pitchFamily="34" charset="0"/>
              <a:buChar char="•"/>
            </a:pPr>
            <a:r>
              <a:rPr lang="nl-NL" dirty="0" smtClean="0"/>
              <a:t>Oproepcontracten</a:t>
            </a:r>
          </a:p>
          <a:p>
            <a:pPr marL="342900" indent="-342900" algn="l">
              <a:buFont typeface="Arial" panose="020B0604020202020204" pitchFamily="34" charset="0"/>
              <a:buChar char="•"/>
            </a:pPr>
            <a:r>
              <a:rPr lang="nl-NL" dirty="0" err="1" smtClean="0"/>
              <a:t>Payrolling</a:t>
            </a:r>
            <a:endParaRPr lang="nl-NL" dirty="0" smtClean="0"/>
          </a:p>
          <a:p>
            <a:pPr marL="342900" indent="-342900" algn="l">
              <a:buFont typeface="Arial" panose="020B0604020202020204" pitchFamily="34" charset="0"/>
              <a:buChar char="•"/>
            </a:pPr>
            <a:r>
              <a:rPr lang="nl-NL" dirty="0" smtClean="0"/>
              <a:t>Ontslagrecht</a:t>
            </a:r>
          </a:p>
          <a:p>
            <a:pPr marL="342900" indent="-342900" algn="l">
              <a:buFont typeface="Arial" panose="020B0604020202020204" pitchFamily="34" charset="0"/>
              <a:buChar char="•"/>
            </a:pPr>
            <a:r>
              <a:rPr lang="nl-NL" dirty="0" smtClean="0"/>
              <a:t>Transitievergoeding</a:t>
            </a:r>
          </a:p>
          <a:p>
            <a:pPr marL="342900" indent="-342900" algn="l">
              <a:buFont typeface="Arial" panose="020B0604020202020204" pitchFamily="34" charset="0"/>
              <a:buChar char="•"/>
            </a:pPr>
            <a:r>
              <a:rPr lang="nl-NL" dirty="0" smtClean="0"/>
              <a:t>Wet Compensatie Transitievergoeding</a:t>
            </a:r>
          </a:p>
          <a:p>
            <a:pPr marL="342900" indent="-342900" algn="l">
              <a:buFont typeface="Arial" panose="020B0604020202020204" pitchFamily="34" charset="0"/>
              <a:buChar char="•"/>
            </a:pPr>
            <a:endParaRPr lang="nl-NL" dirty="0" smtClean="0"/>
          </a:p>
          <a:p>
            <a:pPr algn="l"/>
            <a:endParaRPr lang="nl-NL" dirty="0" smtClean="0"/>
          </a:p>
          <a:p>
            <a:endParaRPr lang="nl-NL" dirty="0"/>
          </a:p>
        </p:txBody>
      </p:sp>
    </p:spTree>
    <p:extLst>
      <p:ext uri="{BB962C8B-B14F-4D97-AF65-F5344CB8AC3E}">
        <p14:creationId xmlns:p14="http://schemas.microsoft.com/office/powerpoint/2010/main" val="2188007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88853" y="1122363"/>
            <a:ext cx="9279147" cy="965229"/>
          </a:xfrm>
        </p:spPr>
        <p:txBody>
          <a:bodyPr/>
          <a:lstStyle/>
          <a:p>
            <a:r>
              <a:rPr lang="nl-NL" dirty="0" smtClean="0"/>
              <a:t>1. Ketenregeling</a:t>
            </a:r>
            <a:endParaRPr lang="nl-NL" dirty="0"/>
          </a:p>
        </p:txBody>
      </p:sp>
      <p:sp>
        <p:nvSpPr>
          <p:cNvPr id="3" name="Ondertitel 2"/>
          <p:cNvSpPr>
            <a:spLocks noGrp="1"/>
          </p:cNvSpPr>
          <p:nvPr>
            <p:ph type="subTitle" idx="1"/>
          </p:nvPr>
        </p:nvSpPr>
        <p:spPr>
          <a:xfrm>
            <a:off x="1388853" y="2639683"/>
            <a:ext cx="9279147" cy="3338423"/>
          </a:xfrm>
        </p:spPr>
        <p:txBody>
          <a:bodyPr>
            <a:normAutofit/>
          </a:bodyPr>
          <a:lstStyle/>
          <a:p>
            <a:pPr marL="342900" indent="-342900" algn="l">
              <a:buFont typeface="Arial" panose="020B0604020202020204" pitchFamily="34" charset="0"/>
              <a:buChar char="•"/>
            </a:pPr>
            <a:r>
              <a:rPr lang="nl-NL" dirty="0" smtClean="0"/>
              <a:t>Maximaal drie contracten voor bepaalde tijd (bestaand)</a:t>
            </a:r>
          </a:p>
          <a:p>
            <a:pPr marL="342900" indent="-342900" algn="l">
              <a:buFont typeface="Arial" panose="020B0604020202020204" pitchFamily="34" charset="0"/>
              <a:buChar char="•"/>
            </a:pPr>
            <a:r>
              <a:rPr lang="nl-NL" dirty="0" smtClean="0"/>
              <a:t>Maximaal drie jaar in plaats van twee jaar (nieuw)</a:t>
            </a:r>
          </a:p>
          <a:p>
            <a:pPr marL="342900" indent="-342900" algn="l">
              <a:buFont typeface="Arial" panose="020B0604020202020204" pitchFamily="34" charset="0"/>
              <a:buChar char="•"/>
            </a:pPr>
            <a:r>
              <a:rPr lang="nl-NL" dirty="0" smtClean="0"/>
              <a:t>Keten wordt doorbroken bij tijd tussen contracten van &gt; zes maanden (bestaand)</a:t>
            </a:r>
          </a:p>
          <a:p>
            <a:pPr marL="342900" indent="-342900" algn="l">
              <a:buFont typeface="Arial" panose="020B0604020202020204" pitchFamily="34" charset="0"/>
              <a:buChar char="•"/>
            </a:pPr>
            <a:r>
              <a:rPr lang="nl-NL" dirty="0" smtClean="0"/>
              <a:t>Afwijking bij cao mogelijk (maximaal 6 contracten, maximale duur 4 jaar)</a:t>
            </a:r>
          </a:p>
          <a:p>
            <a:pPr marL="342900" indent="-342900" algn="l">
              <a:buFont typeface="Arial" panose="020B0604020202020204" pitchFamily="34" charset="0"/>
              <a:buChar char="•"/>
            </a:pPr>
            <a:r>
              <a:rPr lang="nl-NL" dirty="0" smtClean="0"/>
              <a:t>Uitzonderingsmogelijkheid: seizoensarbeid</a:t>
            </a:r>
          </a:p>
        </p:txBody>
      </p:sp>
    </p:spTree>
    <p:extLst>
      <p:ext uri="{BB962C8B-B14F-4D97-AF65-F5344CB8AC3E}">
        <p14:creationId xmlns:p14="http://schemas.microsoft.com/office/powerpoint/2010/main" val="165020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1325273"/>
          </a:xfrm>
        </p:spPr>
        <p:txBody>
          <a:bodyPr>
            <a:normAutofit fontScale="90000"/>
          </a:bodyPr>
          <a:lstStyle/>
          <a:p>
            <a:r>
              <a:rPr lang="nl-NL" dirty="0" smtClean="0"/>
              <a:t>2. Oproepcontracten (1)</a:t>
            </a:r>
            <a:endParaRPr lang="nl-NL" dirty="0"/>
          </a:p>
        </p:txBody>
      </p:sp>
      <p:sp>
        <p:nvSpPr>
          <p:cNvPr id="3" name="Ondertitel 2"/>
          <p:cNvSpPr>
            <a:spLocks noGrp="1"/>
          </p:cNvSpPr>
          <p:nvPr>
            <p:ph type="subTitle" idx="1"/>
          </p:nvPr>
        </p:nvSpPr>
        <p:spPr>
          <a:xfrm>
            <a:off x="1524000" y="2835563"/>
            <a:ext cx="9144000" cy="3075709"/>
          </a:xfrm>
        </p:spPr>
        <p:txBody>
          <a:bodyPr>
            <a:normAutofit fontScale="92500"/>
          </a:bodyPr>
          <a:lstStyle/>
          <a:p>
            <a:pPr algn="l"/>
            <a:r>
              <a:rPr lang="nl-NL" dirty="0" smtClean="0"/>
              <a:t>Artikel 7:628a lid 9: </a:t>
            </a:r>
            <a:r>
              <a:rPr lang="nl-NL" i="1" dirty="0"/>
              <a:t>Van een oproepovereenkomst als bedoeld in dit artikel is sprake indien:</a:t>
            </a:r>
            <a:r>
              <a:rPr lang="nl-NL" dirty="0"/>
              <a:t/>
            </a:r>
            <a:br>
              <a:rPr lang="nl-NL" dirty="0"/>
            </a:br>
            <a:r>
              <a:rPr lang="nl-NL" i="1" dirty="0"/>
              <a:t>a. De omvang van de arbeid niet is vastgelegd als één aantal uren per tijdseenheid van:</a:t>
            </a:r>
            <a:r>
              <a:rPr lang="nl-NL" dirty="0"/>
              <a:t/>
            </a:r>
            <a:br>
              <a:rPr lang="nl-NL" dirty="0"/>
            </a:br>
            <a:r>
              <a:rPr lang="nl-NL" i="1" dirty="0"/>
              <a:t>1. ten hoogste een maand; of</a:t>
            </a:r>
            <a:r>
              <a:rPr lang="nl-NL" dirty="0"/>
              <a:t/>
            </a:r>
            <a:br>
              <a:rPr lang="nl-NL" dirty="0"/>
            </a:br>
            <a:r>
              <a:rPr lang="nl-NL" i="1" dirty="0"/>
              <a:t>2. ten hoogste een jaar en het recht op loon van de werknemer gelijkmatig is gespreid over die tijdseenheid; of</a:t>
            </a:r>
            <a:r>
              <a:rPr lang="nl-NL" dirty="0"/>
              <a:t/>
            </a:r>
            <a:br>
              <a:rPr lang="nl-NL" dirty="0"/>
            </a:br>
            <a:r>
              <a:rPr lang="nl-NL" i="1" dirty="0"/>
              <a:t>b. de werknemer op grond van artikel 628 lid 5 of lid 7, of artikel 691, lid 7, geen recht heeft op het naar tijdsruimte vastgestelde loon, indien hij de overeengekomen arbeid niet heeft verricht.</a:t>
            </a:r>
            <a:endParaRPr lang="nl-NL" dirty="0"/>
          </a:p>
        </p:txBody>
      </p:sp>
    </p:spTree>
    <p:extLst>
      <p:ext uri="{BB962C8B-B14F-4D97-AF65-F5344CB8AC3E}">
        <p14:creationId xmlns:p14="http://schemas.microsoft.com/office/powerpoint/2010/main" val="2564889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2. Oproepcontracten (2)</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endParaRPr lang="nl-NL" dirty="0" smtClean="0"/>
          </a:p>
          <a:p>
            <a:r>
              <a:rPr lang="nl-NL" dirty="0">
                <a:solidFill>
                  <a:schemeClr val="bg2">
                    <a:lumMod val="40000"/>
                    <a:lumOff val="60000"/>
                  </a:schemeClr>
                </a:solidFill>
              </a:rPr>
              <a:t>Op loonstrook </a:t>
            </a:r>
            <a:r>
              <a:rPr lang="nl-NL" dirty="0" smtClean="0">
                <a:solidFill>
                  <a:schemeClr val="bg2">
                    <a:lumMod val="40000"/>
                    <a:lumOff val="60000"/>
                  </a:schemeClr>
                </a:solidFill>
              </a:rPr>
              <a:t>moet worden vermeld </a:t>
            </a:r>
            <a:r>
              <a:rPr lang="nl-NL" dirty="0">
                <a:solidFill>
                  <a:schemeClr val="bg2">
                    <a:lumMod val="40000"/>
                    <a:lumOff val="60000"/>
                  </a:schemeClr>
                </a:solidFill>
              </a:rPr>
              <a:t>dat sprake is van </a:t>
            </a:r>
            <a:r>
              <a:rPr lang="nl-NL" dirty="0" smtClean="0">
                <a:solidFill>
                  <a:schemeClr val="bg2">
                    <a:lumMod val="40000"/>
                    <a:lumOff val="60000"/>
                  </a:schemeClr>
                </a:solidFill>
              </a:rPr>
              <a:t>oproepcontract</a:t>
            </a:r>
          </a:p>
          <a:p>
            <a:r>
              <a:rPr lang="nl-NL" dirty="0" smtClean="0">
                <a:solidFill>
                  <a:schemeClr val="bg2">
                    <a:lumMod val="40000"/>
                    <a:lumOff val="60000"/>
                  </a:schemeClr>
                </a:solidFill>
              </a:rPr>
              <a:t>Oproep minimaal 4 dagen van te voren </a:t>
            </a:r>
          </a:p>
          <a:p>
            <a:r>
              <a:rPr lang="nl-NL" dirty="0" smtClean="0">
                <a:solidFill>
                  <a:schemeClr val="bg2">
                    <a:lumMod val="40000"/>
                    <a:lumOff val="60000"/>
                  </a:schemeClr>
                </a:solidFill>
              </a:rPr>
              <a:t>Recht op loon over oproep als de oproep wordt ingetrokken</a:t>
            </a:r>
          </a:p>
          <a:p>
            <a:r>
              <a:rPr lang="nl-NL" dirty="0" smtClean="0">
                <a:solidFill>
                  <a:schemeClr val="bg2">
                    <a:lumMod val="40000"/>
                    <a:lumOff val="60000"/>
                  </a:schemeClr>
                </a:solidFill>
              </a:rPr>
              <a:t>Minimale oproep 3 uur</a:t>
            </a:r>
          </a:p>
          <a:p>
            <a:r>
              <a:rPr lang="nl-NL" dirty="0" smtClean="0">
                <a:solidFill>
                  <a:schemeClr val="bg2">
                    <a:lumMod val="40000"/>
                    <a:lumOff val="60000"/>
                  </a:schemeClr>
                </a:solidFill>
              </a:rPr>
              <a:t>Na 12 maanden is werkgever verplicht aanbod te doen voor vast aantal uren (gemiddeld gewerkte uren in 12 maanden ervoor)</a:t>
            </a:r>
          </a:p>
          <a:p>
            <a:r>
              <a:rPr lang="nl-NL" dirty="0" smtClean="0">
                <a:solidFill>
                  <a:schemeClr val="bg2">
                    <a:lumMod val="40000"/>
                    <a:lumOff val="60000"/>
                  </a:schemeClr>
                </a:solidFill>
              </a:rPr>
              <a:t>Let op bestaande oproepcontracten: uiterlijk 31-1-2020 aanbod doen</a:t>
            </a:r>
          </a:p>
          <a:p>
            <a:r>
              <a:rPr lang="nl-NL" dirty="0" smtClean="0">
                <a:solidFill>
                  <a:schemeClr val="bg2">
                    <a:lumMod val="40000"/>
                    <a:lumOff val="60000"/>
                  </a:schemeClr>
                </a:solidFill>
              </a:rPr>
              <a:t>Opzegtermijn werknemer 4 dagen</a:t>
            </a:r>
          </a:p>
          <a:p>
            <a:endParaRPr lang="nl-NL" dirty="0"/>
          </a:p>
        </p:txBody>
      </p:sp>
    </p:spTree>
    <p:extLst>
      <p:ext uri="{BB962C8B-B14F-4D97-AF65-F5344CB8AC3E}">
        <p14:creationId xmlns:p14="http://schemas.microsoft.com/office/powerpoint/2010/main" val="3369159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1068746"/>
          </a:xfrm>
        </p:spPr>
        <p:txBody>
          <a:bodyPr/>
          <a:lstStyle/>
          <a:p>
            <a:r>
              <a:rPr lang="nl-NL" dirty="0" smtClean="0"/>
              <a:t>3. </a:t>
            </a:r>
            <a:r>
              <a:rPr lang="nl-NL" dirty="0" err="1" smtClean="0"/>
              <a:t>Payrolling</a:t>
            </a:r>
            <a:r>
              <a:rPr lang="nl-NL" dirty="0" smtClean="0"/>
              <a:t> (1)</a:t>
            </a:r>
            <a:endParaRPr lang="nl-NL" dirty="0"/>
          </a:p>
        </p:txBody>
      </p:sp>
      <p:sp>
        <p:nvSpPr>
          <p:cNvPr id="3" name="Ondertitel 2"/>
          <p:cNvSpPr>
            <a:spLocks noGrp="1"/>
          </p:cNvSpPr>
          <p:nvPr>
            <p:ph type="subTitle" idx="1"/>
          </p:nvPr>
        </p:nvSpPr>
        <p:spPr>
          <a:xfrm>
            <a:off x="1524000" y="2303253"/>
            <a:ext cx="9144000" cy="3657600"/>
          </a:xfrm>
        </p:spPr>
        <p:txBody>
          <a:bodyPr/>
          <a:lstStyle/>
          <a:p>
            <a:pPr algn="l"/>
            <a:endParaRPr lang="nl-NL" dirty="0" smtClean="0"/>
          </a:p>
          <a:p>
            <a:pPr algn="l"/>
            <a:endParaRPr lang="nl-NL" dirty="0"/>
          </a:p>
          <a:p>
            <a:pPr algn="l"/>
            <a:r>
              <a:rPr lang="nl-NL" dirty="0" smtClean="0"/>
              <a:t>Definitie artikel 7: 692 BW: </a:t>
            </a:r>
            <a:r>
              <a:rPr lang="nl-NL" i="1" dirty="0" smtClean="0"/>
              <a:t>De payrollovereenkomst is de </a:t>
            </a:r>
            <a:r>
              <a:rPr lang="nl-NL" i="1" dirty="0"/>
              <a:t>uitzendovereenkomst, waarbij de overeenkomst van opdracht tussen de werkgever en de derde niet tot stand is gekomen in het kader van het samenbrengen van vraag en aanbod op de arbeidsmarkt en waarbij de werkgever alleen met toestemming van de derde bevoegd is de werknemer aan een ander ter beschikking te stellen</a:t>
            </a:r>
            <a:endParaRPr lang="nl-NL" dirty="0"/>
          </a:p>
        </p:txBody>
      </p:sp>
    </p:spTree>
    <p:extLst>
      <p:ext uri="{BB962C8B-B14F-4D97-AF65-F5344CB8AC3E}">
        <p14:creationId xmlns:p14="http://schemas.microsoft.com/office/powerpoint/2010/main" val="2255667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57864" y="1122363"/>
            <a:ext cx="9210136" cy="965229"/>
          </a:xfrm>
        </p:spPr>
        <p:txBody>
          <a:bodyPr/>
          <a:lstStyle/>
          <a:p>
            <a:r>
              <a:rPr lang="nl-NL" dirty="0" smtClean="0"/>
              <a:t>3. </a:t>
            </a:r>
            <a:r>
              <a:rPr lang="nl-NL" dirty="0" err="1" smtClean="0"/>
              <a:t>Payrolling</a:t>
            </a:r>
            <a:r>
              <a:rPr lang="nl-NL" dirty="0" smtClean="0"/>
              <a:t> (2)</a:t>
            </a:r>
            <a:endParaRPr lang="nl-NL" dirty="0"/>
          </a:p>
        </p:txBody>
      </p:sp>
      <p:sp>
        <p:nvSpPr>
          <p:cNvPr id="3" name="Ondertitel 2"/>
          <p:cNvSpPr>
            <a:spLocks noGrp="1"/>
          </p:cNvSpPr>
          <p:nvPr>
            <p:ph type="subTitle" idx="1"/>
          </p:nvPr>
        </p:nvSpPr>
        <p:spPr>
          <a:xfrm>
            <a:off x="1457864" y="2286000"/>
            <a:ext cx="9210136" cy="2971800"/>
          </a:xfrm>
        </p:spPr>
        <p:txBody>
          <a:bodyPr>
            <a:normAutofit fontScale="92500" lnSpcReduction="10000"/>
          </a:bodyPr>
          <a:lstStyle/>
          <a:p>
            <a:pPr marL="342900" indent="-342900" algn="l">
              <a:buFont typeface="Arial" panose="020B0604020202020204" pitchFamily="34" charset="0"/>
              <a:buChar char="•"/>
            </a:pPr>
            <a:r>
              <a:rPr lang="nl-NL" dirty="0" smtClean="0"/>
              <a:t>Recht op zelfde arbeidsvoorwaarden (13</a:t>
            </a:r>
            <a:r>
              <a:rPr lang="nl-NL" baseline="30000" dirty="0" smtClean="0"/>
              <a:t>e</a:t>
            </a:r>
            <a:r>
              <a:rPr lang="nl-NL" dirty="0" smtClean="0"/>
              <a:t> maand/verlof/scholing </a:t>
            </a:r>
            <a:r>
              <a:rPr lang="nl-NL" dirty="0" err="1" smtClean="0"/>
              <a:t>etc</a:t>
            </a:r>
            <a:r>
              <a:rPr lang="nl-NL" dirty="0" smtClean="0"/>
              <a:t>)</a:t>
            </a:r>
          </a:p>
          <a:p>
            <a:pPr marL="342900" indent="-342900" algn="l">
              <a:buFont typeface="Arial" panose="020B0604020202020204" pitchFamily="34" charset="0"/>
              <a:buChar char="•"/>
            </a:pPr>
            <a:r>
              <a:rPr lang="nl-NL" dirty="0" smtClean="0"/>
              <a:t>Althans zelfde arbeidsvoorwaarden als gebruikelijk in de sector</a:t>
            </a:r>
          </a:p>
          <a:p>
            <a:pPr marL="342900" indent="-342900" algn="l">
              <a:buFont typeface="Arial" panose="020B0604020202020204" pitchFamily="34" charset="0"/>
              <a:buChar char="•"/>
            </a:pPr>
            <a:r>
              <a:rPr lang="nl-NL" dirty="0" smtClean="0"/>
              <a:t>Ketenregeling van toepassing</a:t>
            </a:r>
          </a:p>
          <a:p>
            <a:pPr marL="342900" indent="-342900" algn="l">
              <a:buFont typeface="Arial" panose="020B0604020202020204" pitchFamily="34" charset="0"/>
              <a:buChar char="•"/>
            </a:pPr>
            <a:r>
              <a:rPr lang="nl-NL" dirty="0" smtClean="0"/>
              <a:t>Uitzendbeding niet van toepassing</a:t>
            </a:r>
          </a:p>
          <a:p>
            <a:pPr marL="342900" indent="-342900" algn="l">
              <a:buFont typeface="Arial" panose="020B0604020202020204" pitchFamily="34" charset="0"/>
              <a:buChar char="•"/>
            </a:pPr>
            <a:r>
              <a:rPr lang="nl-NL" dirty="0" smtClean="0"/>
              <a:t>Zelfde pensioenregeling (vanaf 2021)</a:t>
            </a:r>
          </a:p>
          <a:p>
            <a:pPr marL="342900" indent="-342900" algn="l">
              <a:buFont typeface="Arial" panose="020B0604020202020204" pitchFamily="34" charset="0"/>
              <a:buChar char="•"/>
            </a:pPr>
            <a:r>
              <a:rPr lang="nl-NL" dirty="0" smtClean="0"/>
              <a:t>Ter beschikking stellen geldende arbeidsvoorwaarden van het bedrijf</a:t>
            </a:r>
            <a:endParaRPr lang="nl-NL" dirty="0"/>
          </a:p>
        </p:txBody>
      </p:sp>
    </p:spTree>
    <p:extLst>
      <p:ext uri="{BB962C8B-B14F-4D97-AF65-F5344CB8AC3E}">
        <p14:creationId xmlns:p14="http://schemas.microsoft.com/office/powerpoint/2010/main" val="2090820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723690"/>
          </a:xfrm>
        </p:spPr>
        <p:txBody>
          <a:bodyPr>
            <a:normAutofit fontScale="90000"/>
          </a:bodyPr>
          <a:lstStyle/>
          <a:p>
            <a:r>
              <a:rPr lang="nl-NL" dirty="0" smtClean="0"/>
              <a:t>4. Ontslagrecht (1)</a:t>
            </a:r>
            <a:endParaRPr lang="nl-NL" dirty="0"/>
          </a:p>
        </p:txBody>
      </p:sp>
      <p:sp>
        <p:nvSpPr>
          <p:cNvPr id="3" name="Ondertitel 2"/>
          <p:cNvSpPr>
            <a:spLocks noGrp="1"/>
          </p:cNvSpPr>
          <p:nvPr>
            <p:ph type="subTitle" idx="1"/>
          </p:nvPr>
        </p:nvSpPr>
        <p:spPr>
          <a:xfrm>
            <a:off x="1524000" y="1984075"/>
            <a:ext cx="9284898" cy="3856008"/>
          </a:xfrm>
        </p:spPr>
        <p:txBody>
          <a:bodyPr>
            <a:normAutofit/>
          </a:bodyPr>
          <a:lstStyle/>
          <a:p>
            <a:pPr algn="l"/>
            <a:r>
              <a:rPr lang="nl-NL" dirty="0" smtClean="0"/>
              <a:t>Ontslaggronden</a:t>
            </a:r>
          </a:p>
          <a:p>
            <a:pPr marL="457200" indent="-457200" algn="l">
              <a:buAutoNum type="alphaLcPeriod"/>
            </a:pPr>
            <a:r>
              <a:rPr lang="nl-NL" dirty="0" smtClean="0"/>
              <a:t>Bedrijfseconomische redenen</a:t>
            </a:r>
          </a:p>
          <a:p>
            <a:pPr marL="457200" indent="-457200" algn="l">
              <a:buAutoNum type="alphaLcPeriod"/>
            </a:pPr>
            <a:r>
              <a:rPr lang="nl-NL" dirty="0" smtClean="0"/>
              <a:t>Langdurige arbeidsongeschiktheid</a:t>
            </a:r>
          </a:p>
          <a:p>
            <a:pPr marL="457200" indent="-457200" algn="l">
              <a:buAutoNum type="alphaLcPeriod"/>
            </a:pPr>
            <a:r>
              <a:rPr lang="nl-NL" dirty="0" smtClean="0"/>
              <a:t>Herhaaldelijk ziekteverzuim</a:t>
            </a:r>
          </a:p>
          <a:p>
            <a:pPr marL="457200" indent="-457200" algn="l">
              <a:buAutoNum type="alphaLcPeriod"/>
            </a:pPr>
            <a:r>
              <a:rPr lang="nl-NL" dirty="0" smtClean="0"/>
              <a:t>Disfunctioneren</a:t>
            </a:r>
          </a:p>
          <a:p>
            <a:pPr marL="457200" indent="-457200" algn="l">
              <a:buAutoNum type="alphaLcPeriod"/>
            </a:pPr>
            <a:r>
              <a:rPr lang="nl-NL" dirty="0" smtClean="0"/>
              <a:t>Verwijtbaar handelen of nalaten</a:t>
            </a:r>
          </a:p>
          <a:p>
            <a:pPr marL="457200" indent="-457200" algn="l">
              <a:buAutoNum type="alphaLcPeriod"/>
            </a:pPr>
            <a:r>
              <a:rPr lang="nl-NL" dirty="0" smtClean="0"/>
              <a:t>Weigeren werk vanwege ernstig gewetensbezwaar</a:t>
            </a:r>
          </a:p>
          <a:p>
            <a:pPr marL="457200" indent="-457200" algn="l">
              <a:buAutoNum type="alphaLcPeriod"/>
            </a:pPr>
            <a:r>
              <a:rPr lang="nl-NL" dirty="0" smtClean="0"/>
              <a:t>Verstoorde arbeidsverhouding</a:t>
            </a:r>
          </a:p>
          <a:p>
            <a:pPr marL="457200" indent="-457200" algn="l">
              <a:buAutoNum type="alphaLcPeriod"/>
            </a:pPr>
            <a:r>
              <a:rPr lang="nl-NL" dirty="0" smtClean="0"/>
              <a:t> Andere omstandigheden</a:t>
            </a:r>
          </a:p>
          <a:p>
            <a:pPr algn="l"/>
            <a:endParaRPr lang="nl-NL" dirty="0"/>
          </a:p>
        </p:txBody>
      </p:sp>
    </p:spTree>
    <p:extLst>
      <p:ext uri="{BB962C8B-B14F-4D97-AF65-F5344CB8AC3E}">
        <p14:creationId xmlns:p14="http://schemas.microsoft.com/office/powerpoint/2010/main" val="2430544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1852</TotalTime>
  <Words>614</Words>
  <Application>Microsoft Office PowerPoint</Application>
  <PresentationFormat>Breedbeeld</PresentationFormat>
  <Paragraphs>87</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Century Gothic</vt:lpstr>
      <vt:lpstr>Wingdings 3</vt:lpstr>
      <vt:lpstr>Ion</vt:lpstr>
      <vt:lpstr>Wet Arbeidsmarkt in Balans</vt:lpstr>
      <vt:lpstr>Doel WAB</vt:lpstr>
      <vt:lpstr>Onderwerpen</vt:lpstr>
      <vt:lpstr>1. Ketenregeling</vt:lpstr>
      <vt:lpstr>2. Oproepcontracten (1)</vt:lpstr>
      <vt:lpstr>2. Oproepcontracten (2)</vt:lpstr>
      <vt:lpstr>3. Payrolling (1)</vt:lpstr>
      <vt:lpstr>3. Payrolling (2)</vt:lpstr>
      <vt:lpstr>4. Ontslagrecht (1)</vt:lpstr>
      <vt:lpstr> 4. Ontslagrecht (2)</vt:lpstr>
      <vt:lpstr>4. Ontslagrecht (3)</vt:lpstr>
      <vt:lpstr>   5. Transitievergoeding (1)</vt:lpstr>
      <vt:lpstr>5. Transitievergoeding (2)</vt:lpstr>
      <vt:lpstr>  6. Wet Compensatie Transitievergoeding (1)</vt:lpstr>
      <vt:lpstr>6. Wet Compensatie TV (2)</vt:lpstr>
      <vt:lpstr>Afronding/Conclusie  Zijn er nog vragen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 Arbeidsmarkt in Balans</dc:title>
  <dc:creator>J.A. de Waard</dc:creator>
  <cp:lastModifiedBy>R. de Vries</cp:lastModifiedBy>
  <cp:revision>21</cp:revision>
  <cp:lastPrinted>2019-10-22T07:48:19Z</cp:lastPrinted>
  <dcterms:created xsi:type="dcterms:W3CDTF">2019-10-16T08:02:22Z</dcterms:created>
  <dcterms:modified xsi:type="dcterms:W3CDTF">2019-10-22T10:47:47Z</dcterms:modified>
</cp:coreProperties>
</file>